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3"/>
  </p:notesMasterIdLst>
  <p:sldIdLst>
    <p:sldId id="259" r:id="rId2"/>
    <p:sldId id="322" r:id="rId3"/>
    <p:sldId id="362" r:id="rId4"/>
    <p:sldId id="364" r:id="rId5"/>
    <p:sldId id="365" r:id="rId6"/>
    <p:sldId id="366" r:id="rId7"/>
    <p:sldId id="367" r:id="rId8"/>
    <p:sldId id="368" r:id="rId9"/>
    <p:sldId id="363" r:id="rId10"/>
    <p:sldId id="372" r:id="rId11"/>
    <p:sldId id="361" r:id="rId12"/>
    <p:sldId id="391" r:id="rId13"/>
    <p:sldId id="373" r:id="rId14"/>
    <p:sldId id="374" r:id="rId15"/>
    <p:sldId id="375" r:id="rId16"/>
    <p:sldId id="390" r:id="rId17"/>
    <p:sldId id="376" r:id="rId18"/>
    <p:sldId id="377" r:id="rId19"/>
    <p:sldId id="378" r:id="rId20"/>
    <p:sldId id="379" r:id="rId21"/>
    <p:sldId id="381" r:id="rId22"/>
    <p:sldId id="380" r:id="rId23"/>
    <p:sldId id="382" r:id="rId24"/>
    <p:sldId id="383" r:id="rId25"/>
    <p:sldId id="417" r:id="rId26"/>
    <p:sldId id="416" r:id="rId27"/>
    <p:sldId id="384" r:id="rId28"/>
    <p:sldId id="388" r:id="rId29"/>
    <p:sldId id="415" r:id="rId30"/>
    <p:sldId id="389" r:id="rId31"/>
    <p:sldId id="392" r:id="rId32"/>
    <p:sldId id="393" r:id="rId33"/>
    <p:sldId id="394" r:id="rId34"/>
    <p:sldId id="395" r:id="rId35"/>
    <p:sldId id="396" r:id="rId36"/>
    <p:sldId id="413" r:id="rId37"/>
    <p:sldId id="414" r:id="rId38"/>
    <p:sldId id="397" r:id="rId39"/>
    <p:sldId id="398" r:id="rId40"/>
    <p:sldId id="401" r:id="rId41"/>
    <p:sldId id="405" r:id="rId42"/>
    <p:sldId id="399" r:id="rId43"/>
    <p:sldId id="400" r:id="rId44"/>
    <p:sldId id="402" r:id="rId45"/>
    <p:sldId id="403" r:id="rId46"/>
    <p:sldId id="404" r:id="rId47"/>
    <p:sldId id="407" r:id="rId48"/>
    <p:sldId id="410" r:id="rId49"/>
    <p:sldId id="411" r:id="rId50"/>
    <p:sldId id="412" r:id="rId51"/>
    <p:sldId id="406" r:id="rId5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85" autoAdjust="0"/>
    <p:restoredTop sz="94660"/>
  </p:normalViewPr>
  <p:slideViewPr>
    <p:cSldViewPr>
      <p:cViewPr varScale="1">
        <p:scale>
          <a:sx n="112" d="100"/>
          <a:sy n="112" d="100"/>
        </p:scale>
        <p:origin x="-210" y="-78"/>
      </p:cViewPr>
      <p:guideLst>
        <p:guide orient="horz" pos="311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E9BE4-BA73-4D39-86BF-4ECBF107F1A2}" type="datetimeFigureOut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21AB8-59BF-44A0-9CE9-7409A38CA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91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620688"/>
            <a:ext cx="990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6597352"/>
            <a:ext cx="9906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787415" y="6597352"/>
            <a:ext cx="2311400" cy="241002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ko-KR" dirty="0"/>
              <a:t>- </a:t>
            </a:r>
            <a:fld id="{49DB445C-4329-4AA7-BCEF-971B825554EE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98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15BBE-F44D-4F1F-A330-F82D13529371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8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5841B-9C56-4B13-96CD-0F02E1FA3938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9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20A8-D685-4CF2-B639-02FF1506B0EE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66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1EE05-8720-4A70-86E4-81F89E9A0E97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3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758F-DBB4-457E-A726-1AAB5F25B981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4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01672-9529-4A60-880B-20248A654710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25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78CF-F6D9-4B1C-9763-19B11B300263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2D0F6-4AA9-49FC-859A-85F46D10708C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2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55FF-F5DC-4391-BDEA-D69D740997F9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31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606D-0E2F-4E15-83D6-FE608293D64D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1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773C4-A1CC-40B4-8E1B-E8B2DF0E5786}" type="datetime1">
              <a:rPr lang="ko-KR" altLang="en-US" smtClean="0"/>
              <a:t>2022-01-09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B445C-4329-4AA7-BCEF-971B82555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co.kr/view/?no=20170309080842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naver.com/PostView.nhn?blogId=ckdgus1433&amp;logNo=221443513440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88671" y="1340768"/>
            <a:ext cx="5928659" cy="18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err="1">
                <a:solidFill>
                  <a:srgbClr val="FF0000"/>
                </a:solidFill>
              </a:rPr>
              <a:t>합성곱</a:t>
            </a:r>
            <a:r>
              <a:rPr lang="ko-KR" altLang="en-US" sz="4400" b="1" dirty="0">
                <a:solidFill>
                  <a:srgbClr val="FF0000"/>
                </a:solidFill>
              </a:rPr>
              <a:t> 신경망</a:t>
            </a:r>
            <a:r>
              <a:rPr lang="en-US" altLang="ko-KR" sz="4400" b="1" dirty="0">
                <a:solidFill>
                  <a:srgbClr val="FF0000"/>
                </a:solidFill>
              </a:rPr>
              <a:t>(CNN)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443288"/>
            <a:ext cx="990600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58952" y="3933867"/>
            <a:ext cx="78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AutoShape 2" descr="github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ëí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512498" y="160338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5409601"/>
            <a:ext cx="2495600" cy="14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stomShape 5"/>
          <p:cNvSpPr/>
          <p:nvPr/>
        </p:nvSpPr>
        <p:spPr>
          <a:xfrm>
            <a:off x="163080" y="136080"/>
            <a:ext cx="294264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b="1" strike="noStrike" spc="-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RPA</a:t>
            </a:r>
            <a:r>
              <a:rPr lang="ko-KR" altLang="en-US" sz="1800" b="1" strike="noStrike" spc="-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인공지능 </a:t>
            </a:r>
            <a:r>
              <a:rPr lang="ko-KR" sz="1800" b="1" strike="noStrike" spc="-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endParaRPr lang="en-US" sz="1800" b="0" strike="noStrike" spc="-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90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인식을 </a:t>
            </a:r>
            <a:r>
              <a:rPr lang="en-US" altLang="ko-KR" b="1" dirty="0"/>
              <a:t>DNN</a:t>
            </a:r>
            <a:r>
              <a:rPr lang="ko-KR" altLang="en-US" b="1" dirty="0"/>
              <a:t>으로 해결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700808"/>
            <a:ext cx="843132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3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인식을 </a:t>
            </a:r>
            <a:r>
              <a:rPr lang="en-US" altLang="ko-KR" b="1" dirty="0"/>
              <a:t>DNN</a:t>
            </a:r>
            <a:r>
              <a:rPr lang="ko-KR" altLang="en-US" b="1" dirty="0"/>
              <a:t>으로 코딩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00" y="1841991"/>
            <a:ext cx="5279896" cy="40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7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심층 신경망</a:t>
            </a:r>
            <a:r>
              <a:rPr lang="en-US" altLang="ko-KR" b="1" dirty="0"/>
              <a:t>(DNN)</a:t>
            </a:r>
            <a:r>
              <a:rPr lang="ko-KR" altLang="en-US" b="1" dirty="0"/>
              <a:t>으로 구현했을 때 문제점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변수의 개수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네트워크의 크기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학습 시간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글자의 형상은 고려하지 않고</a:t>
            </a:r>
            <a:r>
              <a:rPr lang="en-US" altLang="ko-KR" sz="1600" dirty="0"/>
              <a:t>, </a:t>
            </a:r>
            <a:r>
              <a:rPr lang="ko-KR" altLang="en-US" sz="1600" dirty="0"/>
              <a:t>글자의 크기</a:t>
            </a:r>
            <a:r>
              <a:rPr lang="en-US" altLang="ko-KR" sz="1600" dirty="0"/>
              <a:t>, </a:t>
            </a:r>
            <a:r>
              <a:rPr lang="ko-KR" altLang="en-US" sz="1600" dirty="0"/>
              <a:t>회전</a:t>
            </a:r>
            <a:r>
              <a:rPr lang="en-US" altLang="ko-KR" sz="1600" dirty="0"/>
              <a:t>, </a:t>
            </a:r>
            <a:r>
              <a:rPr lang="ko-KR" altLang="en-US" sz="1600" dirty="0"/>
              <a:t>변형에 취약함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822394"/>
            <a:ext cx="8784976" cy="36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5689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Mask(Filter, Window, Kernel)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74" y="2248553"/>
            <a:ext cx="2190384" cy="23608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19" y="2778905"/>
            <a:ext cx="1285581" cy="1300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64502" y="4653136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주어진 이미지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3160" y="41490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필터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3264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56895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과정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85" y="2132856"/>
            <a:ext cx="1609725" cy="1724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96" y="1461897"/>
            <a:ext cx="4857750" cy="5133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60" y="4060402"/>
            <a:ext cx="35337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3384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과정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컨볼루션을</a:t>
            </a:r>
            <a:r>
              <a:rPr lang="ko-KR" altLang="en-US" sz="1600" dirty="0"/>
              <a:t> 만들면 입력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데이터로부터 더욱 정교한 특징을 추출할 수 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이러한 마스크를 여러 개 만들 경우 여러 개의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err="1"/>
              <a:t>컨볼루션이</a:t>
            </a:r>
            <a:r>
              <a:rPr lang="ko-KR" altLang="en-US" sz="1600" dirty="0"/>
              <a:t> 만들어짐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(Feature Map)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86" y="1445568"/>
            <a:ext cx="4590518" cy="50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92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Padding, Stride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패딩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연산을 수행하기 전</a:t>
            </a:r>
            <a:r>
              <a:rPr lang="en-US" altLang="ko-KR" sz="1600" dirty="0"/>
              <a:t>, </a:t>
            </a:r>
            <a:r>
              <a:rPr lang="ko-KR" altLang="en-US" sz="1600" dirty="0"/>
              <a:t>입력데이터 주변을 </a:t>
            </a:r>
            <a:r>
              <a:rPr lang="ko-KR" altLang="en-US" sz="1600" dirty="0" err="1"/>
              <a:t>특정값으로</a:t>
            </a:r>
            <a:r>
              <a:rPr lang="ko-KR" altLang="en-US" sz="1600" dirty="0"/>
              <a:t> 채워 늘리는 것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스트라이드</a:t>
            </a:r>
            <a:r>
              <a:rPr lang="en-US" altLang="ko-KR" sz="1600" dirty="0"/>
              <a:t>: </a:t>
            </a:r>
            <a:r>
              <a:rPr lang="ko-KR" altLang="en-US" sz="1600" dirty="0"/>
              <a:t>입력데이터에 필터를 적용할 때 이동할 간격을 조절하는 것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68" y="2924944"/>
            <a:ext cx="709644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0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층 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Conv2D()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컨볼루션</a:t>
            </a:r>
            <a:r>
              <a:rPr lang="ko-KR" altLang="en-US" sz="1600" dirty="0"/>
              <a:t> 층을 하나 더 추가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40632" y="2796085"/>
            <a:ext cx="43909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model.add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(Conv2D(32,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        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kernel_size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=(3, 3),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        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input_shape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=(28, 28, 1),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         activation='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relu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'))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0221" y="229899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마스크의 </a:t>
            </a:r>
            <a:r>
              <a:rPr lang="ko-KR" altLang="en-US" sz="1400" b="1" dirty="0" err="1"/>
              <a:t>갯수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81151" y="269580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마스크의 크기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64792" y="3310682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input_shape</a:t>
            </a:r>
            <a:r>
              <a:rPr lang="en-US" altLang="ko-KR" sz="1400" b="1" dirty="0"/>
              <a:t>=(</a:t>
            </a:r>
            <a:r>
              <a:rPr lang="ko-KR" altLang="en-US" sz="1400" b="1" dirty="0"/>
              <a:t>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열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컬러 또는 흑백</a:t>
            </a:r>
            <a:r>
              <a:rPr lang="en-US" altLang="ko-KR" sz="1400" b="1" dirty="0"/>
              <a:t>) </a:t>
            </a:r>
          </a:p>
          <a:p>
            <a:r>
              <a:rPr lang="ko-KR" altLang="en-US" sz="1400" b="1" dirty="0"/>
              <a:t>컬러</a:t>
            </a:r>
            <a:r>
              <a:rPr lang="en-US" altLang="ko-KR" sz="1400" b="1" dirty="0"/>
              <a:t>:3, </a:t>
            </a:r>
            <a:r>
              <a:rPr lang="ko-KR" altLang="en-US" sz="1400" b="1" dirty="0"/>
              <a:t>흑백</a:t>
            </a:r>
            <a:r>
              <a:rPr lang="en-US" altLang="ko-KR" sz="1400" b="1" dirty="0"/>
              <a:t>:1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600696" y="423334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활성화 함수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800496" y="2505152"/>
            <a:ext cx="1476559" cy="4320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384672" y="2902648"/>
            <a:ext cx="1116519" cy="2505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942931" y="3540783"/>
            <a:ext cx="538220" cy="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538775" y="3833902"/>
            <a:ext cx="1061921" cy="49119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40632" y="5445224"/>
            <a:ext cx="5211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model.add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(Conv2D(64, (3, 3), activation='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relu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')))</a:t>
            </a:r>
          </a:p>
        </p:txBody>
      </p:sp>
    </p:spTree>
    <p:extLst>
      <p:ext uri="{BB962C8B-B14F-4D97-AF65-F5344CB8AC3E}">
        <p14:creationId xmlns:p14="http://schemas.microsoft.com/office/powerpoint/2010/main" val="72653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02" y="1612151"/>
            <a:ext cx="7666701" cy="363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풀링</a:t>
            </a:r>
            <a:r>
              <a:rPr lang="en-US" altLang="ko-KR" sz="1600" dirty="0"/>
              <a:t>(Pooling)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Convolution </a:t>
            </a:r>
            <a:r>
              <a:rPr lang="ko-KR" altLang="en-US" sz="1600" dirty="0"/>
              <a:t>결과를 축소하는 것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풀링</a:t>
            </a:r>
            <a:r>
              <a:rPr lang="ko-KR" altLang="en-US" sz="1600" dirty="0"/>
              <a:t> 기법 중 가장 많이 사용되는 방법이 </a:t>
            </a:r>
            <a:r>
              <a:rPr lang="ko-KR" altLang="en-US" sz="1600" dirty="0" err="1"/>
              <a:t>맥스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풀링</a:t>
            </a:r>
            <a:r>
              <a:rPr lang="en-US" altLang="ko-KR" sz="1600" dirty="0"/>
              <a:t>(max pooling)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맥스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풀링은</a:t>
            </a:r>
            <a:r>
              <a:rPr lang="ko-KR" altLang="en-US" sz="1600" dirty="0"/>
              <a:t> 정해진 구역 안에서 가장 큰 값만 다음 층으로 넘기고 나머지는 버림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불필요한 정보를 간추림</a:t>
            </a:r>
            <a:endParaRPr lang="en-US" altLang="ko-KR" sz="1600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56" y="2924944"/>
            <a:ext cx="2084116" cy="22059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68" y="2958565"/>
            <a:ext cx="2070500" cy="216851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8" y="3263282"/>
            <a:ext cx="1526931" cy="15590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40632" y="5805264"/>
            <a:ext cx="3877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model.add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(MaxPooling2D(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pool_size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=2))</a:t>
            </a:r>
          </a:p>
        </p:txBody>
      </p:sp>
    </p:spTree>
    <p:extLst>
      <p:ext uri="{BB962C8B-B14F-4D97-AF65-F5344CB8AC3E}">
        <p14:creationId xmlns:p14="http://schemas.microsoft.com/office/powerpoint/2010/main" val="215063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심층 신경망</a:t>
            </a:r>
            <a:r>
              <a:rPr lang="en-US" altLang="ko-KR" b="1" dirty="0"/>
              <a:t>(DNN: Deep Neural Network)</a:t>
            </a:r>
            <a:endParaRPr lang="ko-KR" altLang="en-US" b="1" dirty="0"/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2520" y="1228110"/>
            <a:ext cx="85689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딥러닝</a:t>
            </a:r>
            <a:r>
              <a:rPr lang="ko-KR" altLang="en-US" sz="1600" dirty="0"/>
              <a:t> 학습의 일반적 절차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적절한 네트워크 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구조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비선형성 획득 방법</a:t>
            </a:r>
            <a:r>
              <a:rPr lang="en-US" altLang="ko-KR" sz="1600" dirty="0"/>
              <a:t>: </a:t>
            </a:r>
            <a:r>
              <a:rPr lang="ko-KR" altLang="en-US" sz="1600" dirty="0"/>
              <a:t>활성 함수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그래디언트</a:t>
            </a:r>
            <a:r>
              <a:rPr lang="ko-KR" altLang="en-US" sz="1600" dirty="0"/>
              <a:t> 체크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학습 </a:t>
            </a:r>
            <a:r>
              <a:rPr lang="ko-KR" altLang="en-US" sz="1600" dirty="0" err="1"/>
              <a:t>파라메터</a:t>
            </a:r>
            <a:r>
              <a:rPr lang="ko-KR" altLang="en-US" sz="1600" dirty="0"/>
              <a:t> 초기화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학습 </a:t>
            </a:r>
            <a:r>
              <a:rPr lang="ko-KR" altLang="en-US" sz="1600" dirty="0" err="1"/>
              <a:t>파라메터</a:t>
            </a:r>
            <a:r>
              <a:rPr lang="ko-KR" altLang="en-US" sz="1600" dirty="0"/>
              <a:t> 최적화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과적합</a:t>
            </a:r>
            <a:r>
              <a:rPr lang="ko-KR" altLang="en-US" sz="1600" dirty="0"/>
              <a:t> 방지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기타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학습률</a:t>
            </a:r>
            <a:r>
              <a:rPr lang="ko-KR" altLang="en-US" sz="1600" dirty="0"/>
              <a:t> 감소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2548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556792"/>
            <a:ext cx="8290618" cy="344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96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드롭아웃</a:t>
            </a:r>
            <a:r>
              <a:rPr lang="en-US" altLang="ko-KR" sz="1600" dirty="0"/>
              <a:t>(Drop out) , </a:t>
            </a:r>
            <a:r>
              <a:rPr lang="ko-KR" altLang="en-US" sz="1600" dirty="0" err="1"/>
              <a:t>플래튼</a:t>
            </a:r>
            <a:r>
              <a:rPr lang="en-US" altLang="ko-KR" sz="1600" dirty="0"/>
              <a:t>(Flatten)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노드가</a:t>
            </a:r>
            <a:r>
              <a:rPr lang="ko-KR" altLang="en-US" sz="1600" dirty="0"/>
              <a:t> 많아지거나 층이 많아진다고 해서 학습이 무조건 좋아지는 것이 아니다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 err="1">
                <a:sym typeface="Wingdings" panose="05000000000000000000" pitchFamily="2" charset="2"/>
              </a:rPr>
              <a:t>과적합</a:t>
            </a:r>
            <a:r>
              <a:rPr lang="ko-KR" altLang="en-US" sz="1600" dirty="0">
                <a:sym typeface="Wingdings" panose="05000000000000000000" pitchFamily="2" charset="2"/>
              </a:rPr>
              <a:t> 발생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과접합을</a:t>
            </a:r>
            <a:r>
              <a:rPr lang="ko-KR" altLang="en-US" sz="1600" dirty="0"/>
              <a:t> 피하는 간단하지만 효과가 큰 기법이 바로 </a:t>
            </a:r>
            <a:r>
              <a:rPr lang="ko-KR" altLang="en-US" sz="1600" dirty="0" err="1"/>
              <a:t>드롭아웃</a:t>
            </a:r>
            <a:r>
              <a:rPr lang="en-US" altLang="ko-KR" sz="1600" dirty="0"/>
              <a:t>(drop out) </a:t>
            </a:r>
            <a:r>
              <a:rPr lang="ko-KR" altLang="en-US" sz="1600" dirty="0"/>
              <a:t>기법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드롭아웃은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은닉층에</a:t>
            </a:r>
            <a:r>
              <a:rPr lang="ko-KR" altLang="en-US" sz="1600" dirty="0"/>
              <a:t> 배치된 </a:t>
            </a:r>
            <a:r>
              <a:rPr lang="ko-KR" altLang="en-US" sz="1600" dirty="0" err="1"/>
              <a:t>노드</a:t>
            </a:r>
            <a:r>
              <a:rPr lang="ko-KR" altLang="en-US" sz="1600" dirty="0"/>
              <a:t> 중 일부를 임의로 꺼주는 것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73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드롭아웃</a:t>
            </a:r>
            <a:r>
              <a:rPr lang="en-US" altLang="ko-KR" sz="1600" dirty="0"/>
              <a:t>(Drop out) , </a:t>
            </a:r>
            <a:r>
              <a:rPr lang="ko-KR" altLang="en-US" sz="1600" dirty="0" err="1"/>
              <a:t>플래튼</a:t>
            </a:r>
            <a:r>
              <a:rPr lang="en-US" altLang="ko-KR" sz="1600" dirty="0"/>
              <a:t>(Flatten)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25%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노드를</a:t>
            </a:r>
            <a:r>
              <a:rPr lang="ko-KR" altLang="en-US" sz="1600" dirty="0"/>
              <a:t> 끄려면 다음과 같이 코드를 작성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72" y="1611352"/>
            <a:ext cx="7037144" cy="35131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40632" y="6021288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model.add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(Dropout(0.25))</a:t>
            </a:r>
          </a:p>
        </p:txBody>
      </p:sp>
    </p:spTree>
    <p:extLst>
      <p:ext uri="{BB962C8B-B14F-4D97-AF65-F5344CB8AC3E}">
        <p14:creationId xmlns:p14="http://schemas.microsoft.com/office/powerpoint/2010/main" val="3758991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드롭아웃</a:t>
            </a:r>
            <a:r>
              <a:rPr lang="en-US" altLang="ko-KR" sz="1600" dirty="0"/>
              <a:t>(Drop out) , </a:t>
            </a:r>
            <a:r>
              <a:rPr lang="ko-KR" altLang="en-US" sz="1600" dirty="0" err="1"/>
              <a:t>플래튼</a:t>
            </a:r>
            <a:r>
              <a:rPr lang="en-US" altLang="ko-KR" sz="1600" dirty="0"/>
              <a:t>(Flatten)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콘볼루션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맥스풀링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드롭아웃</a:t>
            </a:r>
            <a:r>
              <a:rPr lang="ko-KR" altLang="en-US" sz="1600" dirty="0"/>
              <a:t> 층을 거친 후 기본 층에 연결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 err="1"/>
              <a:t>콘볼루션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맥스풀링</a:t>
            </a:r>
            <a:r>
              <a:rPr lang="en-US" altLang="ko-KR" sz="1600" dirty="0"/>
              <a:t>: 2</a:t>
            </a:r>
            <a:r>
              <a:rPr lang="ko-KR" altLang="en-US" sz="1600" dirty="0"/>
              <a:t>차원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sz="1600" dirty="0"/>
              <a:t>기본 층</a:t>
            </a:r>
            <a:r>
              <a:rPr lang="en-US" altLang="ko-KR" sz="1600" dirty="0"/>
              <a:t>: 1</a:t>
            </a:r>
            <a:r>
              <a:rPr lang="ko-KR" altLang="en-US" sz="1600" dirty="0"/>
              <a:t>차원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</a:t>
            </a:r>
            <a:r>
              <a:rPr lang="ko-KR" altLang="en-US" sz="1600" dirty="0"/>
              <a:t>차원 </a:t>
            </a:r>
            <a:r>
              <a:rPr lang="en-US" altLang="ko-KR" sz="1600" dirty="0">
                <a:sym typeface="Wingdings" panose="05000000000000000000" pitchFamily="2" charset="2"/>
              </a:rPr>
              <a:t> 1</a:t>
            </a:r>
            <a:r>
              <a:rPr lang="ko-KR" altLang="en-US" sz="1600" dirty="0">
                <a:sym typeface="Wingdings" panose="05000000000000000000" pitchFamily="2" charset="2"/>
              </a:rPr>
              <a:t>차원 변환</a:t>
            </a:r>
            <a:endParaRPr lang="ko-KR" altLang="en-US" sz="1600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40632" y="3212976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model.add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(Flatten())</a:t>
            </a:r>
          </a:p>
        </p:txBody>
      </p:sp>
    </p:spTree>
    <p:extLst>
      <p:ext uri="{BB962C8B-B14F-4D97-AF65-F5344CB8AC3E}">
        <p14:creationId xmlns:p14="http://schemas.microsoft.com/office/powerpoint/2010/main" val="2611535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412776"/>
            <a:ext cx="7489501" cy="44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3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딥러닝 알고리즘의 대세, 컨볼루션 신경망(convolutional neural network, CNN) by bskyvi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4" y="1254646"/>
            <a:ext cx="8920017" cy="45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185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ko-KR" altLang="en-US" b="1" dirty="0" err="1"/>
              <a:t>컨볼루션</a:t>
            </a:r>
            <a:r>
              <a:rPr lang="ko-KR" altLang="en-US" b="1" dirty="0"/>
              <a:t> 신경망</a:t>
            </a:r>
            <a:r>
              <a:rPr lang="en-US" altLang="ko-KR" b="1" dirty="0"/>
              <a:t>(Convolutional Neural Network, CNN)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C5E7BCD-8D89-4A02-9163-A5B8C290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5" y="1412776"/>
            <a:ext cx="926957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53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코딩으로 확인하는 </a:t>
            </a:r>
            <a:r>
              <a:rPr lang="en-US" altLang="ko-KR" b="1" dirty="0"/>
              <a:t>MNIST </a:t>
            </a:r>
            <a:r>
              <a:rPr lang="ko-KR" altLang="en-US" b="1" dirty="0"/>
              <a:t>이미지 인식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MNIST </a:t>
            </a:r>
            <a:r>
              <a:rPr lang="ko-KR" altLang="en-US" dirty="0"/>
              <a:t>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1678239"/>
            <a:ext cx="5544616" cy="405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코딩으로 확인하는 </a:t>
            </a:r>
            <a:r>
              <a:rPr lang="en-US" altLang="ko-KR" b="1" dirty="0"/>
              <a:t>MNIST </a:t>
            </a:r>
            <a:r>
              <a:rPr lang="ko-KR" altLang="en-US" b="1" dirty="0"/>
              <a:t>이미지 인식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MNIST </a:t>
            </a:r>
            <a:r>
              <a:rPr lang="ko-KR" altLang="en-US" dirty="0"/>
              <a:t>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결과 리뷰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0.9901, </a:t>
            </a:r>
            <a:r>
              <a:rPr lang="ko-KR" altLang="en-US" sz="1600" dirty="0"/>
              <a:t>즉 </a:t>
            </a:r>
            <a:r>
              <a:rPr lang="en-US" altLang="ko-KR" sz="1600" dirty="0"/>
              <a:t>99.01%</a:t>
            </a:r>
            <a:r>
              <a:rPr lang="ko-KR" altLang="en-US" sz="1600" dirty="0"/>
              <a:t>의 정확도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심층 신경망 코드에서는 정확도가 </a:t>
            </a:r>
            <a:r>
              <a:rPr lang="en-US" altLang="ko-KR" sz="1600" dirty="0"/>
              <a:t>97.86%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100% </a:t>
            </a:r>
            <a:r>
              <a:rPr lang="ko-KR" altLang="en-US" sz="1600" dirty="0"/>
              <a:t>다 맞히지 못한 이유는 데이터 안에 다음과 같이 확인할 수 없는 글씨가 </a:t>
            </a:r>
            <a:br>
              <a:rPr lang="ko-KR" altLang="en-US" sz="1600" dirty="0"/>
            </a:br>
            <a:r>
              <a:rPr lang="ko-KR" altLang="en-US" sz="1600" dirty="0"/>
              <a:t>들어있었기 때문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41" y="3645024"/>
            <a:ext cx="5122855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2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Fashion MNIST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셋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손글씨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데이터셋</a:t>
            </a:r>
            <a:r>
              <a:rPr lang="ko-KR" altLang="en-US" sz="1600" dirty="0"/>
              <a:t> 대용으로 사용 가능</a:t>
            </a:r>
            <a:endParaRPr lang="en-US" altLang="ko-KR" sz="1600" dirty="0"/>
          </a:p>
        </p:txBody>
      </p:sp>
      <p:pic>
        <p:nvPicPr>
          <p:cNvPr id="1026" name="Picture 2" descr="Fashion_MNIST_Data_Image Classification in Tenso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584" y="1538660"/>
            <a:ext cx="4853880" cy="485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1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2" y="1214663"/>
            <a:ext cx="4751144" cy="18698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2520" y="3659540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미국 국립표준기술원</a:t>
            </a:r>
            <a:r>
              <a:rPr lang="en-US" altLang="ko-KR" sz="1600" dirty="0"/>
              <a:t>(NIST)</a:t>
            </a:r>
            <a:r>
              <a:rPr lang="ko-KR" altLang="en-US" sz="1600" dirty="0"/>
              <a:t>이 고등학생과 </a:t>
            </a:r>
            <a:r>
              <a:rPr lang="ko-KR" altLang="en-US" sz="1600" dirty="0" err="1"/>
              <a:t>인구조사국</a:t>
            </a:r>
            <a:r>
              <a:rPr lang="ko-KR" altLang="en-US" sz="1600" dirty="0"/>
              <a:t> 직원 등이 쓴 </a:t>
            </a:r>
            <a:r>
              <a:rPr lang="ko-KR" altLang="en-US" sz="1600" dirty="0" err="1"/>
              <a:t>손글씨를</a:t>
            </a:r>
            <a:r>
              <a:rPr lang="ko-KR" altLang="en-US" sz="1600" dirty="0"/>
              <a:t> 이용해 만든 데이터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70,000</a:t>
            </a:r>
            <a:r>
              <a:rPr lang="ko-KR" altLang="en-US" sz="1600" dirty="0"/>
              <a:t>개의 글자 이미지에 각각 </a:t>
            </a:r>
            <a:r>
              <a:rPr lang="en-US" altLang="ko-KR" sz="1600" dirty="0"/>
              <a:t>0</a:t>
            </a:r>
            <a:r>
              <a:rPr lang="ko-KR" altLang="en-US" sz="1600" dirty="0"/>
              <a:t>부터 </a:t>
            </a:r>
            <a:r>
              <a:rPr lang="en-US" altLang="ko-KR" sz="1600" dirty="0"/>
              <a:t>9</a:t>
            </a:r>
            <a:r>
              <a:rPr lang="ko-KR" altLang="en-US" sz="1600" dirty="0"/>
              <a:t>까지 이름표를 붙인 </a:t>
            </a:r>
            <a:r>
              <a:rPr lang="ko-KR" altLang="en-US" sz="1600" dirty="0" err="1"/>
              <a:t>데이터셋</a:t>
            </a:r>
            <a:endParaRPr lang="ko-KR" alt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pic>
        <p:nvPicPr>
          <p:cNvPr id="11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24" y="3645024"/>
            <a:ext cx="451071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7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개</a:t>
            </a:r>
            <a:r>
              <a:rPr lang="en-US" altLang="ko-KR" b="1" dirty="0"/>
              <a:t>,</a:t>
            </a:r>
            <a:r>
              <a:rPr lang="ko-KR" altLang="en-US" b="1" dirty="0"/>
              <a:t> 고양이 구분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>
                <a:hlinkClick r:id="rId2"/>
              </a:rPr>
              <a:t>Kaggle</a:t>
            </a:r>
            <a:r>
              <a:rPr lang="en-US" altLang="ko-KR" sz="1600" dirty="0">
                <a:hlinkClick r:id="rId2"/>
              </a:rPr>
              <a:t> site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2010</a:t>
            </a:r>
            <a:r>
              <a:rPr lang="ko-KR" altLang="en-US" sz="1600" dirty="0"/>
              <a:t>년 설립된 </a:t>
            </a:r>
            <a:r>
              <a:rPr lang="ko-KR" altLang="en-US" sz="1600" dirty="0" err="1"/>
              <a:t>빅데이터</a:t>
            </a:r>
            <a:r>
              <a:rPr lang="ko-KR" altLang="en-US" sz="1600" dirty="0"/>
              <a:t> 솔루션 대회 플랫폼 회사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2017</a:t>
            </a:r>
            <a:r>
              <a:rPr lang="ko-KR" altLang="en-US" sz="1600" dirty="0"/>
              <a:t>년 </a:t>
            </a:r>
            <a:r>
              <a:rPr lang="en-US" altLang="ko-KR" sz="1600" dirty="0"/>
              <a:t>Google</a:t>
            </a:r>
            <a:r>
              <a:rPr lang="ko-KR" altLang="en-US" sz="1600" dirty="0"/>
              <a:t>이 인수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3"/>
              </a:rPr>
              <a:t>ZDNet </a:t>
            </a:r>
            <a:r>
              <a:rPr lang="ko-KR" altLang="en-US" sz="1600" dirty="0">
                <a:hlinkClick r:id="rId3"/>
              </a:rPr>
              <a:t>기사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기업 및 단체에서 </a:t>
            </a:r>
            <a:r>
              <a:rPr lang="en-US" altLang="ko-KR" sz="1600" dirty="0"/>
              <a:t>Prize</a:t>
            </a:r>
            <a:r>
              <a:rPr lang="ko-KR" altLang="en-US" sz="1600" dirty="0"/>
              <a:t>를 걸고 데이터와 해결 과제를 등록하면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사이언티스트들이</a:t>
            </a:r>
            <a:r>
              <a:rPr lang="ko-KR" altLang="en-US" sz="1600" dirty="0"/>
              <a:t> 이를 해결하기 위해 모델을 개발하고 경쟁하게 되는 시스템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>
                <a:hlinkClick r:id="rId4"/>
              </a:rPr>
              <a:t>Kaggle</a:t>
            </a:r>
            <a:r>
              <a:rPr lang="en-US" altLang="ko-KR" sz="1600" dirty="0">
                <a:hlinkClick r:id="rId4"/>
              </a:rPr>
              <a:t> </a:t>
            </a:r>
            <a:r>
              <a:rPr lang="ko-KR" altLang="en-US" sz="1600" dirty="0">
                <a:hlinkClick r:id="rId4"/>
              </a:rPr>
              <a:t>구성 요소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Overview: </a:t>
            </a:r>
            <a:r>
              <a:rPr lang="ko-KR" altLang="en-US" sz="1600" dirty="0"/>
              <a:t>문제에 대한 간략한 소개와 문제 정의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Dataset: </a:t>
            </a:r>
            <a:r>
              <a:rPr lang="ko-KR" altLang="en-US" sz="1600" dirty="0"/>
              <a:t>예측 모델을 만들기 위해 필요한 </a:t>
            </a:r>
            <a:r>
              <a:rPr lang="ko-KR" altLang="en-US" sz="1600" dirty="0" err="1"/>
              <a:t>데이터셋</a:t>
            </a:r>
            <a:r>
              <a:rPr lang="ko-KR" altLang="en-US" sz="1600" dirty="0"/>
              <a:t> 및 </a:t>
            </a:r>
            <a:r>
              <a:rPr lang="en-US" altLang="ko-KR" sz="1600" dirty="0"/>
              <a:t>field</a:t>
            </a:r>
            <a:r>
              <a:rPr lang="ko-KR" altLang="en-US" sz="1600" dirty="0"/>
              <a:t>에 대한 설명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Kernels: </a:t>
            </a:r>
            <a:r>
              <a:rPr lang="ko-KR" altLang="en-US" sz="1600" dirty="0"/>
              <a:t>다른 사람들이 어떤 모델을 써서 구현을 했는지 힌트를 얻을 수 있고</a:t>
            </a:r>
            <a:r>
              <a:rPr lang="en-US" altLang="ko-KR" sz="1600" dirty="0"/>
              <a:t>, </a:t>
            </a:r>
            <a:r>
              <a:rPr lang="ko-KR" altLang="en-US" sz="1600" dirty="0"/>
              <a:t>또한 내가 구현한 모델이 과연 올바른지에 관해서 코멘트를 주고받을 수 있음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Discussion: </a:t>
            </a:r>
            <a:r>
              <a:rPr lang="ko-KR" altLang="en-US" sz="1600" dirty="0"/>
              <a:t>게시판 역할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Leaderboard: </a:t>
            </a:r>
            <a:r>
              <a:rPr lang="ko-KR" altLang="en-US" sz="1600" dirty="0"/>
              <a:t>모델 예측 정확도 랭킹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56007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개</a:t>
            </a:r>
            <a:r>
              <a:rPr lang="en-US" altLang="ko-KR" b="1" dirty="0"/>
              <a:t>,</a:t>
            </a:r>
            <a:r>
              <a:rPr lang="ko-KR" altLang="en-US" b="1" dirty="0"/>
              <a:t> 고양이 구분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셋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훈련 셋</a:t>
            </a:r>
            <a:r>
              <a:rPr lang="en-US" altLang="ko-KR" sz="1600" dirty="0"/>
              <a:t>: 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각각 </a:t>
            </a:r>
            <a:r>
              <a:rPr lang="en-US" altLang="ko-KR" sz="1600" dirty="0"/>
              <a:t>12,500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총 </a:t>
            </a:r>
            <a:r>
              <a:rPr lang="en-US" altLang="ko-KR" sz="1600" dirty="0"/>
              <a:t>25,000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테스트 셋</a:t>
            </a:r>
            <a:r>
              <a:rPr lang="en-US" altLang="ko-KR" sz="1600" dirty="0"/>
              <a:t>: 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합쳐서 </a:t>
            </a:r>
            <a:r>
              <a:rPr lang="en-US" altLang="ko-KR" sz="1600" dirty="0"/>
              <a:t>12,500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  <p:sp>
        <p:nvSpPr>
          <p:cNvPr id="4" name="직사각형 3"/>
          <p:cNvSpPr/>
          <p:nvPr/>
        </p:nvSpPr>
        <p:spPr>
          <a:xfrm>
            <a:off x="2476500" y="2688009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datasets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└── dogs-vs-cats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├── train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├── cat.0.jpg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│    ...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├── cat.12499.jpg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├── dog.0.jpg</a:t>
            </a:r>
          </a:p>
          <a:p>
            <a:pPr lvl="0"/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│    </a:t>
            </a:r>
            <a:r>
              <a:rPr lang="en-US" altLang="ko-KR" dirty="0">
                <a:solidFill>
                  <a:prstClr val="black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...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│   └── dog.12499.jpg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└── test1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├── 1.jpg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│    ...</a:t>
            </a: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└── 12500.jpg</a:t>
            </a:r>
          </a:p>
        </p:txBody>
      </p:sp>
    </p:spTree>
    <p:extLst>
      <p:ext uri="{BB962C8B-B14F-4D97-AF65-F5344CB8AC3E}">
        <p14:creationId xmlns:p14="http://schemas.microsoft.com/office/powerpoint/2010/main" val="113526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개</a:t>
            </a:r>
            <a:r>
              <a:rPr lang="en-US" altLang="ko-KR" b="1" dirty="0"/>
              <a:t>,</a:t>
            </a:r>
            <a:r>
              <a:rPr lang="ko-KR" altLang="en-US" b="1" dirty="0"/>
              <a:t> 고양이 구분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셋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훈련 셋</a:t>
            </a:r>
            <a:r>
              <a:rPr lang="en-US" altLang="ko-KR" sz="1600" dirty="0"/>
              <a:t>: 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각각 </a:t>
            </a:r>
            <a:r>
              <a:rPr lang="en-US" altLang="ko-KR" sz="1600" dirty="0"/>
              <a:t>12,500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총 </a:t>
            </a:r>
            <a:r>
              <a:rPr lang="en-US" altLang="ko-KR" sz="1600" dirty="0"/>
              <a:t>25,000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테스트 셋</a:t>
            </a:r>
            <a:r>
              <a:rPr lang="en-US" altLang="ko-KR" sz="1600" dirty="0"/>
              <a:t>: 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고양이 사진 합쳐서 </a:t>
            </a:r>
            <a:r>
              <a:rPr lang="en-US" altLang="ko-KR" sz="1600" dirty="0"/>
              <a:t>12,500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19711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Cifar</a:t>
            </a:r>
            <a:r>
              <a:rPr lang="en-US" altLang="ko-KR" b="1" dirty="0"/>
              <a:t> 10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380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CNN</a:t>
            </a:r>
            <a:r>
              <a:rPr lang="ko-KR" altLang="en-US" dirty="0"/>
              <a:t>을 이용한 이미지 분류 실습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셋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32 x 32 </a:t>
            </a:r>
            <a:r>
              <a:rPr lang="ko-KR" altLang="en-US" sz="1600" dirty="0"/>
              <a:t>크기의 컬러 이미지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훈련 셋</a:t>
            </a:r>
            <a:r>
              <a:rPr lang="en-US" altLang="ko-KR" sz="1600" dirty="0"/>
              <a:t>: 10</a:t>
            </a:r>
            <a:r>
              <a:rPr lang="ko-KR" altLang="en-US" sz="1600" dirty="0"/>
              <a:t>가지 종류의 </a:t>
            </a:r>
            <a:r>
              <a:rPr lang="en-US" altLang="ko-KR" sz="1600" dirty="0"/>
              <a:t>50,000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테스트 셋</a:t>
            </a:r>
            <a:r>
              <a:rPr lang="en-US" altLang="ko-KR" sz="1600" dirty="0"/>
              <a:t>: 10</a:t>
            </a:r>
            <a:r>
              <a:rPr lang="ko-KR" altLang="en-US" sz="1600" dirty="0"/>
              <a:t>가지 종류의 </a:t>
            </a:r>
            <a:r>
              <a:rPr lang="en-US" altLang="ko-KR" sz="1600" dirty="0"/>
              <a:t>10,000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17" y="2708920"/>
            <a:ext cx="502960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5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 부풀리기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908720"/>
            <a:ext cx="90730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부풀리기</a:t>
            </a:r>
            <a:r>
              <a:rPr lang="en-US" altLang="ko-KR" sz="1600" dirty="0"/>
              <a:t>(Data Augmentation)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원본 이미지에 인위적인 변화를 주어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변화된 이미지는 충분히 학습에 활용될 수 있는 데이터가 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적당한 힘으로 학습 면적을 아주 조금 골고루 넓히자는 의미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대부분의 경우 인식의 정확도가 올라감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/>
              <a:t>ImageDataGenerator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Keras</a:t>
            </a:r>
            <a:r>
              <a:rPr lang="ko-KR" altLang="en-US" sz="1600" dirty="0"/>
              <a:t>에서 제공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파라메터는</a:t>
            </a:r>
            <a:r>
              <a:rPr lang="ko-KR" altLang="en-US" sz="1600" dirty="0"/>
              <a:t> 객체 생성시 전달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1" dirty="0" err="1"/>
              <a:t>flow_from_directory</a:t>
            </a:r>
            <a:r>
              <a:rPr lang="ko-KR" altLang="en-US" sz="1600" dirty="0"/>
              <a:t> 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활용하면 폴더 </a:t>
            </a:r>
            <a:r>
              <a:rPr lang="ko-KR" altLang="en-US" sz="1600" dirty="0" err="1"/>
              <a:t>형태로된</a:t>
            </a:r>
            <a:r>
              <a:rPr lang="ko-KR" altLang="en-US" sz="1600" dirty="0"/>
              <a:t> 데이터 구조를 바로 가져와서 사용할 수</a:t>
            </a:r>
            <a:r>
              <a:rPr lang="en-US" altLang="ko-KR" sz="1600" dirty="0"/>
              <a:t> </a:t>
            </a:r>
            <a:r>
              <a:rPr lang="ko-KR" altLang="en-US" sz="1600" dirty="0"/>
              <a:t>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82885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908720"/>
            <a:ext cx="90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/>
              <a:t>ImageDataGenerator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사용</a:t>
            </a:r>
            <a:r>
              <a:rPr lang="en-US" altLang="ko-KR" sz="1600" dirty="0"/>
              <a:t> </a:t>
            </a:r>
            <a:r>
              <a:rPr lang="ko-KR" altLang="en-US" sz="1600" dirty="0"/>
              <a:t>사례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0592" y="1381418"/>
            <a:ext cx="790601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datagen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ImageDataGenerator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featurewise_center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set input mean to 0 over the dataset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samplewise_center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set each sample mean to 0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featurewise_std_normalization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divide inputs by 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std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of dataset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samplewise_std_normalization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divide each input by its 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std</a:t>
            </a:r>
            <a:endParaRPr lang="en-US" altLang="ko-KR" sz="14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zca_whitening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apply ZCA whitening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zca_epsilon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=1e-06,  # epsilon for ZCA whitening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rotation_range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=0,  # randomly rotate images in the range (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deg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0 to 180)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width_shift_range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=0.1,  # randomly shift images horizontally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height_shift_range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=0.1,  # randomly shift images vertically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shear_range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=0.,  # set range for random shear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zoom_range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=0.,  # set range for random zoom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channel_shift_range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=0.,  # set range for random channel shifts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fill_mode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='nearest',  # set mode for filling points outside the input boundaries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cval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=0.,  # value used for 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fill_mode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"constant"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horizontal_flip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=True,  # randomly flip images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vertical_flip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=False,  # randomly flip images</a:t>
            </a:r>
          </a:p>
          <a:p>
            <a:pPr lvl="1" indent="-100013"/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rescale=None,  # set rescaling factor (applied before any other transformation)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preprocessing_function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=None,  # set function that will be applied on each input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data_format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=None,  # image data format, either "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channels_first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" or "</a:t>
            </a:r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channels_last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"</a:t>
            </a:r>
          </a:p>
          <a:p>
            <a:pPr lvl="1" indent="-100013"/>
            <a:r>
              <a:rPr lang="en-US" altLang="ko-KR" sz="14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validation_split</a:t>
            </a:r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=0.0  # fraction of images reserved for validation</a:t>
            </a:r>
          </a:p>
          <a:p>
            <a:pPr indent="-100013"/>
            <a:r>
              <a:rPr lang="en-US" altLang="ko-KR" sz="14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FE31631-C773-4985-8166-F8A8CB6A9775}"/>
              </a:ext>
            </a:extLst>
          </p:cNvPr>
          <p:cNvSpPr txBox="1"/>
          <p:nvPr/>
        </p:nvSpPr>
        <p:spPr>
          <a:xfrm>
            <a:off x="56456" y="13611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 부풀리기</a:t>
            </a:r>
          </a:p>
        </p:txBody>
      </p:sp>
    </p:spTree>
    <p:extLst>
      <p:ext uri="{BB962C8B-B14F-4D97-AF65-F5344CB8AC3E}">
        <p14:creationId xmlns:p14="http://schemas.microsoft.com/office/powerpoint/2010/main" val="1693726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data">
            <a:extLst>
              <a:ext uri="{FF2B5EF4-FFF2-40B4-BE49-F238E27FC236}">
                <a16:creationId xmlns:a16="http://schemas.microsoft.com/office/drawing/2014/main" xmlns="" id="{22DDAEBC-5904-4B57-B104-7058CA7FB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4787"/>
            <a:ext cx="9906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CD6E0C6-BCFA-4644-ADC3-13EB9CF1263E}"/>
              </a:ext>
            </a:extLst>
          </p:cNvPr>
          <p:cNvSpPr txBox="1"/>
          <p:nvPr/>
        </p:nvSpPr>
        <p:spPr>
          <a:xfrm>
            <a:off x="632520" y="764704"/>
            <a:ext cx="90730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훈련 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78891FC-946B-41A1-9845-FE399D605005}"/>
              </a:ext>
            </a:extLst>
          </p:cNvPr>
          <p:cNvSpPr txBox="1"/>
          <p:nvPr/>
        </p:nvSpPr>
        <p:spPr>
          <a:xfrm>
            <a:off x="56456" y="13611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 부풀리기</a:t>
            </a:r>
          </a:p>
        </p:txBody>
      </p:sp>
    </p:spTree>
    <p:extLst>
      <p:ext uri="{BB962C8B-B14F-4D97-AF65-F5344CB8AC3E}">
        <p14:creationId xmlns:p14="http://schemas.microsoft.com/office/powerpoint/2010/main" val="176139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data">
            <a:extLst>
              <a:ext uri="{FF2B5EF4-FFF2-40B4-BE49-F238E27FC236}">
                <a16:creationId xmlns:a16="http://schemas.microsoft.com/office/drawing/2014/main" xmlns="" id="{E403A249-8ADC-4D73-8980-309C8D9FA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906000" cy="19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">
            <a:extLst>
              <a:ext uri="{FF2B5EF4-FFF2-40B4-BE49-F238E27FC236}">
                <a16:creationId xmlns:a16="http://schemas.microsoft.com/office/drawing/2014/main" xmlns="" id="{513B343A-1BC7-4441-B9C6-02B20AF99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2259"/>
            <a:ext cx="9906000" cy="19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CFAA17-BFB8-49DC-8F5C-C8A83E3A2518}"/>
              </a:ext>
            </a:extLst>
          </p:cNvPr>
          <p:cNvSpPr txBox="1"/>
          <p:nvPr/>
        </p:nvSpPr>
        <p:spPr>
          <a:xfrm>
            <a:off x="56456" y="13611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 부풀리기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32C1AA4-F581-48F6-9B49-4D367C80B12D}"/>
              </a:ext>
            </a:extLst>
          </p:cNvPr>
          <p:cNvSpPr txBox="1"/>
          <p:nvPr/>
        </p:nvSpPr>
        <p:spPr>
          <a:xfrm>
            <a:off x="632520" y="764704"/>
            <a:ext cx="90730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/>
              <a:t>테스트 </a:t>
            </a:r>
            <a:r>
              <a:rPr lang="ko-KR" altLang="en-US" sz="1600" dirty="0"/>
              <a:t>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0F621D9-AC1F-473B-A401-F8DCA0AFC630}"/>
              </a:ext>
            </a:extLst>
          </p:cNvPr>
          <p:cNvSpPr txBox="1"/>
          <p:nvPr/>
        </p:nvSpPr>
        <p:spPr>
          <a:xfrm>
            <a:off x="632520" y="3628636"/>
            <a:ext cx="90730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도전 테스트 셋</a:t>
            </a:r>
          </a:p>
        </p:txBody>
      </p:sp>
    </p:spTree>
    <p:extLst>
      <p:ext uri="{BB962C8B-B14F-4D97-AF65-F5344CB8AC3E}">
        <p14:creationId xmlns:p14="http://schemas.microsoft.com/office/powerpoint/2010/main" val="555970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원본 이미지</a:t>
            </a:r>
            <a:r>
              <a:rPr lang="en-US" altLang="ko-KR" sz="1600" dirty="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rotation_range</a:t>
            </a:r>
            <a:r>
              <a:rPr lang="en-US" altLang="ko-KR" sz="1600" dirty="0"/>
              <a:t> = 90, </a:t>
            </a:r>
            <a:r>
              <a:rPr lang="ko-KR" altLang="en-US" sz="1600" dirty="0"/>
              <a:t>지정된 각도 범위</a:t>
            </a:r>
            <a:r>
              <a:rPr lang="en-US" altLang="ko-KR" sz="1600" dirty="0"/>
              <a:t>(90</a:t>
            </a:r>
            <a:r>
              <a:rPr lang="ko-KR" altLang="en-US" sz="1600" dirty="0"/>
              <a:t>도</a:t>
            </a:r>
            <a:r>
              <a:rPr lang="en-US" altLang="ko-KR" sz="1600" dirty="0"/>
              <a:t>)</a:t>
            </a:r>
            <a:r>
              <a:rPr lang="ko-KR" altLang="en-US" sz="1600" dirty="0"/>
              <a:t>내에서 임의로 원본이미지를 회전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width_shift_range</a:t>
            </a:r>
            <a:r>
              <a:rPr lang="en-US" altLang="ko-KR" sz="1600" dirty="0"/>
              <a:t> = 0.1, </a:t>
            </a:r>
            <a:r>
              <a:rPr lang="ko-KR" altLang="en-US" sz="1600" dirty="0"/>
              <a:t>지정된 수평방향 이동 범위</a:t>
            </a:r>
            <a:r>
              <a:rPr lang="en-US" altLang="ko-KR" sz="1600" dirty="0"/>
              <a:t>(10%)</a:t>
            </a:r>
            <a:r>
              <a:rPr lang="ko-KR" altLang="en-US" sz="1600" dirty="0"/>
              <a:t>내에서 임의로 원본이미지를 이동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height_shift_range</a:t>
            </a:r>
            <a:r>
              <a:rPr lang="en-US" altLang="ko-KR" sz="1600" dirty="0"/>
              <a:t> = 0.1, </a:t>
            </a:r>
            <a:r>
              <a:rPr lang="ko-KR" altLang="en-US" sz="1600" dirty="0"/>
              <a:t>지정된 수직방향 이동 범위</a:t>
            </a:r>
            <a:r>
              <a:rPr lang="en-US" altLang="ko-KR" sz="1600" dirty="0"/>
              <a:t>(10%)</a:t>
            </a:r>
            <a:r>
              <a:rPr lang="ko-KR" altLang="en-US" sz="1600" dirty="0"/>
              <a:t>내에서 임의로 원본이미지를 이동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426242"/>
            <a:ext cx="7771199" cy="7942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883220"/>
            <a:ext cx="7771199" cy="858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5445224"/>
            <a:ext cx="7771199" cy="8041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43" y="1011170"/>
            <a:ext cx="1589061" cy="8378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6BC7AF-2895-421A-97C6-2EC019157F93}"/>
              </a:ext>
            </a:extLst>
          </p:cNvPr>
          <p:cNvSpPr txBox="1"/>
          <p:nvPr/>
        </p:nvSpPr>
        <p:spPr>
          <a:xfrm>
            <a:off x="56456" y="13611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 부풀리기</a:t>
            </a:r>
          </a:p>
        </p:txBody>
      </p:sp>
    </p:spTree>
    <p:extLst>
      <p:ext uri="{BB962C8B-B14F-4D97-AF65-F5344CB8AC3E}">
        <p14:creationId xmlns:p14="http://schemas.microsoft.com/office/powerpoint/2010/main" val="3367324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9073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zoom_range</a:t>
            </a:r>
            <a:r>
              <a:rPr lang="en-US" altLang="ko-KR" sz="1600" dirty="0"/>
              <a:t> = 0.3, </a:t>
            </a:r>
            <a:r>
              <a:rPr lang="ko-KR" altLang="en-US" sz="1600" dirty="0"/>
              <a:t>지정된 확대</a:t>
            </a:r>
            <a:r>
              <a:rPr lang="en-US" altLang="ko-KR" sz="1600" dirty="0"/>
              <a:t>/</a:t>
            </a:r>
            <a:r>
              <a:rPr lang="ko-KR" altLang="en-US" sz="1600" dirty="0"/>
              <a:t>축소 범위</a:t>
            </a:r>
            <a:r>
              <a:rPr lang="en-US" altLang="ko-KR" sz="1600" dirty="0"/>
              <a:t>(0.7 ~ 1.3</a:t>
            </a:r>
            <a:r>
              <a:rPr lang="ko-KR" altLang="en-US" sz="1600" dirty="0"/>
              <a:t>배</a:t>
            </a:r>
            <a:r>
              <a:rPr lang="en-US" altLang="ko-KR" sz="1600" dirty="0"/>
              <a:t>)</a:t>
            </a:r>
            <a:r>
              <a:rPr lang="ko-KR" altLang="en-US" sz="1600" dirty="0"/>
              <a:t>내에서 임의로 원본이미지를 확대</a:t>
            </a:r>
            <a:r>
              <a:rPr lang="en-US" altLang="ko-KR" sz="1600" dirty="0"/>
              <a:t>/</a:t>
            </a:r>
            <a:r>
              <a:rPr lang="ko-KR" altLang="en-US" sz="1600" dirty="0"/>
              <a:t>축소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horizontal_flip</a:t>
            </a:r>
            <a:r>
              <a:rPr lang="en-US" altLang="ko-KR" sz="1600" dirty="0"/>
              <a:t> = True, </a:t>
            </a:r>
            <a:r>
              <a:rPr lang="ko-KR" altLang="en-US" sz="1600" dirty="0"/>
              <a:t>수평방향으로 뒤집기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vertical_flip</a:t>
            </a:r>
            <a:r>
              <a:rPr lang="en-US" altLang="ko-KR" sz="1600" dirty="0"/>
              <a:t> = True, </a:t>
            </a:r>
            <a:r>
              <a:rPr lang="ko-KR" altLang="en-US" sz="1600" dirty="0"/>
              <a:t>수직방향으로 뒤집기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706388"/>
            <a:ext cx="7771200" cy="8119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3211608"/>
            <a:ext cx="7771200" cy="7934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4653136"/>
            <a:ext cx="7771200" cy="8367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74EABC-5FC8-4AF0-916A-16778D712B69}"/>
              </a:ext>
            </a:extLst>
          </p:cNvPr>
          <p:cNvSpPr txBox="1"/>
          <p:nvPr/>
        </p:nvSpPr>
        <p:spPr>
          <a:xfrm>
            <a:off x="56456" y="13611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 부풀리기</a:t>
            </a:r>
          </a:p>
        </p:txBody>
      </p:sp>
    </p:spTree>
    <p:extLst>
      <p:ext uri="{BB962C8B-B14F-4D97-AF65-F5344CB8AC3E}">
        <p14:creationId xmlns:p14="http://schemas.microsoft.com/office/powerpoint/2010/main" val="308373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MNIST </a:t>
            </a:r>
            <a:r>
              <a:rPr lang="ko-KR" altLang="en-US" sz="1600" dirty="0"/>
              <a:t>데이터 불러오기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69000" y="2147372"/>
            <a:ext cx="71609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from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tensorflow.keras.datasets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import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mnist</a:t>
            </a:r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Y_class_train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), 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X_test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Y_class_test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) =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mnist.load_data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()</a:t>
            </a:r>
          </a:p>
          <a:p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print("</a:t>
            </a:r>
            <a:r>
              <a:rPr lang="ko-KR" altLang="en-US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학습셋</a:t>
            </a:r>
            <a:r>
              <a:rPr lang="ko-KR" altLang="en-US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이미지 수 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: %d </a:t>
            </a:r>
            <a:r>
              <a:rPr lang="ko-KR" altLang="en-US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" % 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[0]))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print("</a:t>
            </a:r>
            <a:r>
              <a:rPr lang="ko-KR" altLang="en-US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테스트셋</a:t>
            </a:r>
            <a:r>
              <a:rPr lang="ko-KR" altLang="en-US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이미지 수 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: %d </a:t>
            </a:r>
            <a:r>
              <a:rPr lang="ko-KR" altLang="en-US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" % 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X_test.shape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[0]))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69000" y="3992332"/>
            <a:ext cx="6570139" cy="6608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학습셋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이미지 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60000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</a:p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테스트셋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이미지 수</a:t>
            </a:r>
            <a:r>
              <a:rPr lang="en-US" altLang="ko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10000 </a:t>
            </a:r>
            <a:r>
              <a:rPr lang="ko-KR" altLang="en-US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695517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 descr="https://t1.daumcdn.net/cfile/tistory/9919BB405C319F8D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9" y="764704"/>
            <a:ext cx="9669376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59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AlexNet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개요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ImageNet</a:t>
            </a:r>
            <a:r>
              <a:rPr lang="ko-KR" altLang="en-US" sz="1600" dirty="0"/>
              <a:t>에서 주관하는 </a:t>
            </a:r>
            <a:r>
              <a:rPr lang="en-US" altLang="ko-KR" sz="1600" dirty="0"/>
              <a:t>ILSVRC (Large Scale Visual Recognition Competition) </a:t>
            </a:r>
            <a:r>
              <a:rPr lang="ko-KR" altLang="en-US" sz="1600" dirty="0"/>
              <a:t>대회에서</a:t>
            </a:r>
            <a:r>
              <a:rPr lang="en-US" altLang="ko-KR" sz="1600" dirty="0"/>
              <a:t>, 2012</a:t>
            </a:r>
            <a:r>
              <a:rPr lang="ko-KR" altLang="en-US" sz="1600" dirty="0"/>
              <a:t>년 </a:t>
            </a:r>
            <a:r>
              <a:rPr lang="ko-KR" altLang="en-US" sz="1600" dirty="0" err="1"/>
              <a:t>제프리</a:t>
            </a:r>
            <a:r>
              <a:rPr lang="ko-KR" altLang="en-US" sz="1600" dirty="0"/>
              <a:t> 힌튼 </a:t>
            </a:r>
            <a:r>
              <a:rPr lang="ko-KR" altLang="en-US" sz="1600" dirty="0" err="1"/>
              <a:t>교수팀의</a:t>
            </a:r>
            <a:r>
              <a:rPr lang="ko-KR" altLang="en-US" sz="1600" dirty="0"/>
              <a:t> </a:t>
            </a:r>
            <a:r>
              <a:rPr lang="en-US" altLang="ko-KR" sz="1600" dirty="0" err="1"/>
              <a:t>AlexNet</a:t>
            </a:r>
            <a:r>
              <a:rPr lang="ko-KR" altLang="en-US" sz="1600" dirty="0"/>
              <a:t>이 </a:t>
            </a:r>
            <a:r>
              <a:rPr lang="en-US" altLang="ko-KR" sz="1600" dirty="0"/>
              <a:t>top 5 test error(5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예측값</a:t>
            </a:r>
            <a:r>
              <a:rPr lang="ko-KR" altLang="en-US" sz="1600" dirty="0"/>
              <a:t> 중에 정답이 없는 경우</a:t>
            </a:r>
            <a:r>
              <a:rPr lang="en-US" altLang="ko-KR" sz="1600" dirty="0"/>
              <a:t>) </a:t>
            </a:r>
            <a:r>
              <a:rPr lang="ko-KR" altLang="en-US" sz="1600" dirty="0"/>
              <a:t>기준 </a:t>
            </a:r>
            <a:r>
              <a:rPr lang="en-US" altLang="ko-KR" sz="1600" dirty="0"/>
              <a:t>15.4%</a:t>
            </a:r>
            <a:r>
              <a:rPr lang="ko-KR" altLang="en-US" sz="1600" dirty="0"/>
              <a:t>를 기록해 </a:t>
            </a:r>
            <a:r>
              <a:rPr lang="en-US" altLang="ko-KR" sz="1600" dirty="0"/>
              <a:t>2</a:t>
            </a:r>
            <a:r>
              <a:rPr lang="ko-KR" altLang="en-US" sz="1600" dirty="0"/>
              <a:t>위</a:t>
            </a:r>
            <a:r>
              <a:rPr lang="en-US" altLang="ko-KR" sz="1600" dirty="0"/>
              <a:t>(26.2%)</a:t>
            </a:r>
            <a:r>
              <a:rPr lang="ko-KR" altLang="en-US" sz="1600" dirty="0"/>
              <a:t>를 큰 폭으로 이기고 </a:t>
            </a:r>
            <a:r>
              <a:rPr lang="en-US" altLang="ko-KR" sz="1600" dirty="0"/>
              <a:t>1</a:t>
            </a:r>
            <a:r>
              <a:rPr lang="ko-KR" altLang="en-US" sz="1600" dirty="0"/>
              <a:t>위를 차지함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이 대회는 </a:t>
            </a:r>
            <a:r>
              <a:rPr lang="en-US" altLang="ko-KR" sz="1600" dirty="0"/>
              <a:t>1000</a:t>
            </a:r>
            <a:r>
              <a:rPr lang="ko-KR" altLang="en-US" sz="1600" dirty="0"/>
              <a:t>개의 클래스를 가진 </a:t>
            </a:r>
            <a:r>
              <a:rPr lang="en-US" altLang="ko-KR" sz="1600" dirty="0"/>
              <a:t>120</a:t>
            </a:r>
            <a:r>
              <a:rPr lang="ko-KR" altLang="en-US" sz="1600" dirty="0"/>
              <a:t>만장의 이미지를 학습하고 </a:t>
            </a:r>
            <a:r>
              <a:rPr lang="en-US" altLang="ko-KR" sz="1600" dirty="0"/>
              <a:t>15</a:t>
            </a:r>
            <a:r>
              <a:rPr lang="ko-KR" altLang="en-US" sz="1600" dirty="0"/>
              <a:t>만장의 이미지로 테스트하여 </a:t>
            </a:r>
            <a:r>
              <a:rPr lang="ko-KR" altLang="en-US" sz="1600" dirty="0" err="1"/>
              <a:t>정답률을</a:t>
            </a:r>
            <a:r>
              <a:rPr lang="ko-KR" altLang="en-US" sz="1600" dirty="0"/>
              <a:t> 겨루는 대회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AlexNet</a:t>
            </a:r>
            <a:r>
              <a:rPr lang="ko-KR" altLang="en-US" sz="1600" dirty="0"/>
              <a:t>의 등장은 </a:t>
            </a:r>
            <a:r>
              <a:rPr lang="ko-KR" altLang="en-US" sz="1600" dirty="0" err="1"/>
              <a:t>딥러닝</a:t>
            </a:r>
            <a:r>
              <a:rPr lang="en-US" altLang="ko-KR" sz="1600" dirty="0"/>
              <a:t>, </a:t>
            </a:r>
            <a:r>
              <a:rPr lang="ko-KR" altLang="en-US" sz="1600" dirty="0"/>
              <a:t>특히 </a:t>
            </a:r>
            <a:r>
              <a:rPr lang="en-US" altLang="ko-KR" sz="1600" dirty="0"/>
              <a:t>CNN</a:t>
            </a:r>
            <a:r>
              <a:rPr lang="ko-KR" altLang="en-US" sz="1600" dirty="0"/>
              <a:t>이 본격적으로 </a:t>
            </a:r>
            <a:r>
              <a:rPr lang="ko-KR" altLang="en-US" sz="1600" dirty="0" err="1"/>
              <a:t>주목받게</a:t>
            </a:r>
            <a:r>
              <a:rPr lang="ko-KR" altLang="en-US" sz="1600" dirty="0"/>
              <a:t> 되는 계기가 되었고 여기서 소개된 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, Dropout </a:t>
            </a:r>
            <a:r>
              <a:rPr lang="ko-KR" altLang="en-US" sz="1600" dirty="0"/>
              <a:t>등은 지금도 표준으로 사용되고 있음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0226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AlexNet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https://t1.daumcdn.net/cfile/tistory/99FEB93C5C80B5192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8" y="1700808"/>
            <a:ext cx="8572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32520" y="122811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구조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07701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AlexNet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특징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5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컨볼루션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레이어</a:t>
            </a:r>
            <a:r>
              <a:rPr lang="en-US" altLang="ko-KR" sz="1600" dirty="0"/>
              <a:t>, 3</a:t>
            </a:r>
            <a:r>
              <a:rPr lang="ko-KR" altLang="en-US" sz="1600" dirty="0"/>
              <a:t>개의 </a:t>
            </a:r>
            <a:r>
              <a:rPr lang="en-US" altLang="ko-KR" sz="1600" dirty="0"/>
              <a:t>Fully Connected </a:t>
            </a:r>
            <a:r>
              <a:rPr lang="ko-KR" altLang="en-US" sz="1600" dirty="0" err="1"/>
              <a:t>레이어로</a:t>
            </a:r>
            <a:r>
              <a:rPr lang="ko-KR" altLang="en-US" sz="1600" dirty="0"/>
              <a:t> 구성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</a:t>
            </a:r>
            <a:r>
              <a:rPr lang="ko-KR" altLang="en-US" sz="1600" dirty="0"/>
              <a:t>개의 </a:t>
            </a:r>
            <a:r>
              <a:rPr lang="en-US" altLang="ko-KR" sz="1600" dirty="0"/>
              <a:t>GPU</a:t>
            </a:r>
            <a:r>
              <a:rPr lang="ko-KR" altLang="en-US" sz="1600" dirty="0"/>
              <a:t>로 병렬연산 수행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ReLU</a:t>
            </a:r>
            <a:r>
              <a:rPr lang="en-US" altLang="ko-KR" sz="1600" dirty="0"/>
              <a:t> </a:t>
            </a:r>
            <a:r>
              <a:rPr lang="ko-KR" altLang="en-US" sz="1600" dirty="0"/>
              <a:t>활성화 함수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Dropout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Max pooling, Overlapping pooling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LRN(Local Response Normalization)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Data Augmentation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Stochastic Gradient Descent </a:t>
            </a:r>
            <a:endParaRPr lang="ko-KR" altLang="en-US" sz="1600" dirty="0"/>
          </a:p>
        </p:txBody>
      </p:sp>
      <p:pic>
        <p:nvPicPr>
          <p:cNvPr id="2050" name="Picture 2" descr="https://k.kakaocdn.net/dn/b5hfOx/btqBCUY3kpE/CKcK19bmDgtkSkWS5GPkBk/im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18110" y="2852936"/>
            <a:ext cx="3245173" cy="169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062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VGGNet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개요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2014</a:t>
            </a:r>
            <a:r>
              <a:rPr lang="ko-KR" altLang="en-US" sz="1600" dirty="0"/>
              <a:t>년 </a:t>
            </a:r>
            <a:r>
              <a:rPr lang="en-US" altLang="ko-KR" sz="1600" dirty="0"/>
              <a:t>ILSVRC </a:t>
            </a:r>
            <a:r>
              <a:rPr lang="ko-KR" altLang="en-US" sz="1600" dirty="0"/>
              <a:t>대회에서</a:t>
            </a:r>
            <a:r>
              <a:rPr lang="en-US" altLang="ko-KR" sz="1600" dirty="0"/>
              <a:t>, 2</a:t>
            </a:r>
            <a:r>
              <a:rPr lang="ko-KR" altLang="en-US" sz="1600" dirty="0"/>
              <a:t>등을 한 모델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GoogLeNet</a:t>
            </a:r>
            <a:r>
              <a:rPr lang="ko-KR" altLang="en-US" sz="1600" dirty="0"/>
              <a:t>에 밀려 </a:t>
            </a:r>
            <a:r>
              <a:rPr lang="en-US" altLang="ko-KR" sz="1600" dirty="0"/>
              <a:t>2</a:t>
            </a:r>
            <a:r>
              <a:rPr lang="ko-KR" altLang="en-US" sz="1600" dirty="0"/>
              <a:t>위를 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훨씬 간단한 구조로 이해와 변형이 쉽다는 장점이 있어 많이 응용되는 모델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깊이에 따른 변화를 비교하기 위해</a:t>
            </a:r>
            <a:r>
              <a:rPr lang="en-US" altLang="ko-KR" sz="1600" dirty="0"/>
              <a:t>, 3x3</a:t>
            </a:r>
            <a:r>
              <a:rPr lang="ko-KR" altLang="en-US" sz="1600" dirty="0"/>
              <a:t>의 작은 필터 크기를 사용했고</a:t>
            </a:r>
            <a:r>
              <a:rPr lang="en-US" altLang="ko-KR" sz="1600" dirty="0"/>
              <a:t>, </a:t>
            </a:r>
            <a:r>
              <a:rPr lang="ko-KR" altLang="en-US" sz="1600" dirty="0"/>
              <a:t>모델 깊이와 구조에 변화를 주어 실험</a:t>
            </a:r>
            <a:r>
              <a:rPr lang="en-US" altLang="ko-KR" sz="1600" dirty="0"/>
              <a:t>. (6</a:t>
            </a:r>
            <a:r>
              <a:rPr lang="ko-KR" altLang="en-US" sz="1600" dirty="0"/>
              <a:t>가지 모델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7555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VGGNet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6" name="Picture 6" descr="Part Ⅴ. Best CNN Architecture] 6. VGGNet [1] - 라온피플 머신러닝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812726"/>
            <a:ext cx="5688632" cy="57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2520" y="122811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구조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8489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VGGNet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2520" y="1228110"/>
            <a:ext cx="878497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특징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Small filters, Deeper networks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8</a:t>
            </a:r>
            <a:r>
              <a:rPr lang="ko-KR" altLang="en-US" sz="1600" dirty="0"/>
              <a:t>개의 </a:t>
            </a:r>
            <a:r>
              <a:rPr lang="en-US" altLang="ko-KR" sz="1600" dirty="0"/>
              <a:t>layer</a:t>
            </a:r>
            <a:r>
              <a:rPr lang="ko-KR" altLang="en-US" sz="1600" dirty="0"/>
              <a:t>를 가지는 </a:t>
            </a:r>
            <a:r>
              <a:rPr lang="en-US" altLang="ko-KR" sz="1600" dirty="0" err="1"/>
              <a:t>AlexNet</a:t>
            </a:r>
            <a:r>
              <a:rPr lang="ko-KR" altLang="en-US" sz="1600" dirty="0"/>
              <a:t>에서 </a:t>
            </a:r>
            <a:r>
              <a:rPr lang="en-US" altLang="ko-KR" sz="1600" dirty="0"/>
              <a:t>16~19</a:t>
            </a:r>
            <a:r>
              <a:rPr lang="ko-KR" altLang="en-US" sz="1600" dirty="0"/>
              <a:t>개의 </a:t>
            </a:r>
            <a:r>
              <a:rPr lang="en-US" altLang="ko-KR" sz="1600" dirty="0"/>
              <a:t>layer</a:t>
            </a:r>
            <a:r>
              <a:rPr lang="ko-KR" altLang="en-US" sz="1600" dirty="0"/>
              <a:t>를 가지는 </a:t>
            </a:r>
            <a:r>
              <a:rPr lang="en-US" altLang="ko-KR" sz="1600" dirty="0" err="1"/>
              <a:t>VGGNet</a:t>
            </a:r>
            <a:r>
              <a:rPr lang="ko-KR" altLang="en-US" sz="1600" dirty="0"/>
              <a:t>으로 발전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3x3</a:t>
            </a:r>
            <a:r>
              <a:rPr lang="ko-KR" altLang="en-US" sz="1600" dirty="0"/>
              <a:t>의 크기를 가지는 </a:t>
            </a:r>
            <a:r>
              <a:rPr lang="en-US" altLang="ko-KR" sz="1600" dirty="0"/>
              <a:t>filter</a:t>
            </a:r>
            <a:r>
              <a:rPr lang="ko-KR" altLang="en-US" sz="1600" dirty="0"/>
              <a:t>를 사용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stride=1, padding=1 </a:t>
            </a:r>
            <a:r>
              <a:rPr lang="ko-KR" altLang="en-US" sz="1600" dirty="0"/>
              <a:t>인 </a:t>
            </a:r>
            <a:r>
              <a:rPr lang="en-US" altLang="ko-KR" sz="1600" dirty="0"/>
              <a:t>convolution layer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2x2 max pooling with stride=2</a:t>
            </a:r>
            <a:r>
              <a:rPr lang="ko-KR" altLang="en-US" sz="1600" dirty="0"/>
              <a:t>인 </a:t>
            </a:r>
            <a:r>
              <a:rPr lang="en-US" altLang="ko-KR" sz="1600" dirty="0"/>
              <a:t>pooling layer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3x3 </a:t>
            </a:r>
            <a:r>
              <a:rPr lang="ko-KR" altLang="en-US" sz="1600" dirty="0"/>
              <a:t>을 깊게 쌓게 되면</a:t>
            </a:r>
            <a:r>
              <a:rPr lang="en-US" altLang="ko-KR" sz="1600" dirty="0"/>
              <a:t>, </a:t>
            </a:r>
            <a:r>
              <a:rPr lang="ko-KR" altLang="en-US" sz="1600" dirty="0"/>
              <a:t>우선 비선형성을 더 많이 반영할 수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필요한 </a:t>
            </a:r>
            <a:r>
              <a:rPr lang="en-US" altLang="ko-KR" sz="1600" dirty="0"/>
              <a:t>parameter </a:t>
            </a:r>
            <a:r>
              <a:rPr lang="ko-KR" altLang="en-US" sz="1600" dirty="0"/>
              <a:t>수도 </a:t>
            </a:r>
            <a:r>
              <a:rPr lang="ko-KR" altLang="en-US" sz="1600" dirty="0" err="1"/>
              <a:t>적게된다는</a:t>
            </a:r>
            <a:r>
              <a:rPr lang="ko-KR" altLang="en-US" sz="1600" dirty="0"/>
              <a:t> 장점이 있음</a:t>
            </a:r>
          </a:p>
        </p:txBody>
      </p:sp>
    </p:spTree>
    <p:extLst>
      <p:ext uri="{BB962C8B-B14F-4D97-AF65-F5344CB8AC3E}">
        <p14:creationId xmlns:p14="http://schemas.microsoft.com/office/powerpoint/2010/main" val="2824500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GoogLeNet</a:t>
            </a:r>
            <a:r>
              <a:rPr lang="en-US" altLang="ko-KR" b="1" dirty="0"/>
              <a:t> (Inception)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개요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2014</a:t>
            </a:r>
            <a:r>
              <a:rPr lang="ko-KR" altLang="en-US" sz="1600" dirty="0"/>
              <a:t>년 </a:t>
            </a:r>
            <a:r>
              <a:rPr lang="en-US" altLang="ko-KR" sz="1600" dirty="0"/>
              <a:t>ILSVRC </a:t>
            </a:r>
            <a:r>
              <a:rPr lang="ko-KR" altLang="en-US" sz="1600" dirty="0"/>
              <a:t>대회에서</a:t>
            </a:r>
            <a:r>
              <a:rPr lang="en-US" altLang="ko-KR" sz="1600" dirty="0"/>
              <a:t>, 1</a:t>
            </a:r>
            <a:r>
              <a:rPr lang="ko-KR" altLang="en-US" sz="1600" dirty="0"/>
              <a:t>등을 한 모델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22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레이어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노드</a:t>
            </a:r>
            <a:r>
              <a:rPr lang="ko-KR" altLang="en-US" sz="1600" dirty="0"/>
              <a:t> 간의 연결을 줄이면서</a:t>
            </a:r>
            <a:r>
              <a:rPr lang="en-US" altLang="ko-KR" sz="1600" dirty="0"/>
              <a:t>(Sparse connectivity), </a:t>
            </a:r>
            <a:r>
              <a:rPr lang="ko-KR" altLang="en-US" sz="1600" dirty="0"/>
              <a:t>행렬 연산은 </a:t>
            </a:r>
            <a:r>
              <a:rPr lang="en-US" altLang="ko-KR" sz="1600" dirty="0"/>
              <a:t>Dense </a:t>
            </a:r>
            <a:r>
              <a:rPr lang="ko-KR" altLang="en-US" sz="1600" dirty="0"/>
              <a:t>연산을 하도록 처리하는가  </a:t>
            </a:r>
            <a:r>
              <a:rPr lang="en-US" altLang="ko-KR" sz="1600" dirty="0">
                <a:sym typeface="Wingdings" panose="05000000000000000000" pitchFamily="2" charset="2"/>
              </a:rPr>
              <a:t> Inception module</a:t>
            </a:r>
            <a:endParaRPr lang="ko-KR" altLang="en-US" sz="1600" dirty="0"/>
          </a:p>
        </p:txBody>
      </p:sp>
      <p:pic>
        <p:nvPicPr>
          <p:cNvPr id="11266" name="Picture 2" descr="https://datascienceschool.net/upfiles/f7fbb88f80234a6da36de2d25070591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5" t="14036" r="22928" b="14278"/>
          <a:stretch/>
        </p:blipFill>
        <p:spPr bwMode="auto">
          <a:xfrm>
            <a:off x="2704877" y="3284984"/>
            <a:ext cx="4766733" cy="283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22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GoogLeNet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2520" y="122811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구조</a:t>
            </a:r>
            <a:endParaRPr lang="en-US" altLang="ko-KR" sz="1600" dirty="0"/>
          </a:p>
        </p:txBody>
      </p:sp>
      <p:pic>
        <p:nvPicPr>
          <p:cNvPr id="10242" name="Picture 2" descr="6) GoogLeNet (Inception Module &amp; BottleNeck Layer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62" y="1628800"/>
            <a:ext cx="975592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504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ResNet</a:t>
            </a:r>
            <a:r>
              <a:rPr lang="en-US" altLang="ko-KR" b="1" dirty="0"/>
              <a:t> (Residual Network)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2520" y="1228110"/>
            <a:ext cx="87849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개요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2015</a:t>
            </a:r>
            <a:r>
              <a:rPr lang="ko-KR" altLang="en-US" sz="1600" dirty="0"/>
              <a:t>년 </a:t>
            </a:r>
            <a:r>
              <a:rPr lang="en-US" altLang="ko-KR" sz="1600" dirty="0"/>
              <a:t>ILSVRC </a:t>
            </a:r>
            <a:r>
              <a:rPr lang="ko-KR" altLang="en-US" sz="1600" dirty="0"/>
              <a:t>대회에서</a:t>
            </a:r>
            <a:r>
              <a:rPr lang="en-US" altLang="ko-KR" sz="1600" dirty="0"/>
              <a:t>, 1</a:t>
            </a:r>
            <a:r>
              <a:rPr lang="ko-KR" altLang="en-US" sz="1600" dirty="0"/>
              <a:t>등을 한 모델 </a:t>
            </a:r>
            <a:r>
              <a:rPr lang="en-US" altLang="ko-KR" sz="1600" dirty="0"/>
              <a:t>(Microsoft)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152</a:t>
            </a:r>
            <a:r>
              <a:rPr lang="ko-KR" altLang="en-US" sz="1600" dirty="0"/>
              <a:t>개 층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망을 </a:t>
            </a:r>
            <a:r>
              <a:rPr lang="ko-KR" altLang="en-US" sz="1600" dirty="0" err="1"/>
              <a:t>깊게하면</a:t>
            </a:r>
            <a:r>
              <a:rPr lang="ko-KR" altLang="en-US" sz="1600" dirty="0"/>
              <a:t> 무조건 성능이 좋아질까</a:t>
            </a:r>
            <a:r>
              <a:rPr lang="en-US" altLang="ko-KR" sz="1600" dirty="0"/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Degradation </a:t>
            </a:r>
            <a:r>
              <a:rPr lang="ko-KR" altLang="en-US" sz="1600" dirty="0"/>
              <a:t>문제 해결</a:t>
            </a:r>
          </a:p>
        </p:txBody>
      </p:sp>
      <p:pic>
        <p:nvPicPr>
          <p:cNvPr id="15362" name="Picture 2" descr="https://k.kakaocdn.net/dn/uiYxJ/btqzU9uR8kC/zQi10LVKdbdcwAs1XOhqA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5" y="2924944"/>
            <a:ext cx="707707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178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MNIST </a:t>
            </a:r>
            <a:r>
              <a:rPr lang="ko-KR" altLang="en-US" sz="1600" dirty="0"/>
              <a:t>데이터 이미지 보기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69000" y="21473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import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matplotlib.pyplot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as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plt</a:t>
            </a:r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plt.imshow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[0],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cmap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='Greys')</a:t>
            </a:r>
          </a:p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plt.show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485" y="2978369"/>
            <a:ext cx="3339058" cy="33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88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49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 err="1"/>
              <a:t>ResNet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Part Ⅴ. Best CNN Architecture] 6. VGGNet [1] - 라온피플 머신러닝 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2520" y="122811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구조</a:t>
            </a:r>
            <a:endParaRPr lang="en-US" altLang="ko-KR" sz="1600" dirty="0"/>
          </a:p>
        </p:txBody>
      </p:sp>
      <p:pic>
        <p:nvPicPr>
          <p:cNvPr id="14338" name="Picture 2" descr="https://i.imgur.com/CfanO1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b="6760"/>
          <a:stretch/>
        </p:blipFill>
        <p:spPr bwMode="auto">
          <a:xfrm>
            <a:off x="198743" y="1689775"/>
            <a:ext cx="9569541" cy="466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270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50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56" y="13611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CNN </a:t>
            </a:r>
            <a:r>
              <a:rPr lang="ko-KR" altLang="en-US" dirty="0"/>
              <a:t>주요 모델</a:t>
            </a:r>
          </a:p>
        </p:txBody>
      </p:sp>
      <p:sp>
        <p:nvSpPr>
          <p:cNvPr id="3" name="AutoShape 2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컨볼루션 신경망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6" name="Picture 4" descr="https://k.kakaocdn.net/dn/cx1l7G/btqzR2RurjQ/uRBKXJoxhDZdBjqI2BqWn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4" y="980728"/>
            <a:ext cx="9093489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05128" y="2806609"/>
            <a:ext cx="57099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15.4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8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 구조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가로 </a:t>
            </a:r>
            <a:r>
              <a:rPr lang="en-US" altLang="ko-KR" sz="1600" dirty="0"/>
              <a:t>28 × </a:t>
            </a:r>
            <a:r>
              <a:rPr lang="ko-KR" altLang="en-US" sz="1600" dirty="0"/>
              <a:t>세로 </a:t>
            </a:r>
            <a:r>
              <a:rPr lang="en-US" altLang="ko-KR" sz="1600" dirty="0"/>
              <a:t>28 = </a:t>
            </a:r>
            <a:r>
              <a:rPr lang="ko-KR" altLang="en-US" sz="1600" dirty="0"/>
              <a:t>총 </a:t>
            </a:r>
            <a:r>
              <a:rPr lang="en-US" altLang="ko-KR" sz="1600" dirty="0"/>
              <a:t>784</a:t>
            </a:r>
            <a:r>
              <a:rPr lang="ko-KR" altLang="en-US" sz="1600" dirty="0"/>
              <a:t>개의 픽셀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밝기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0(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~</a:t>
            </a:r>
            <a:r>
              <a:rPr lang="ko-KR" altLang="en-US" sz="1600" dirty="0"/>
              <a:t> </a:t>
            </a:r>
            <a:r>
              <a:rPr lang="en-US" altLang="ko-KR" sz="1600" dirty="0"/>
              <a:t>255(</a:t>
            </a:r>
            <a:r>
              <a:rPr lang="ko-KR" altLang="en-US" sz="1600" dirty="0"/>
              <a:t>검은색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2520" y="3791942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for x in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[0]: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for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in x: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   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sys.stdout.write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('%d\t' %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i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  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sys.stdout.write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('\n')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80" y="2348880"/>
            <a:ext cx="5170256" cy="41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6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r>
              <a:rPr lang="en-US" altLang="ko-KR" sz="1600" dirty="0"/>
              <a:t>: </a:t>
            </a:r>
            <a:r>
              <a:rPr lang="ko-KR" altLang="en-US" sz="1600" dirty="0"/>
              <a:t>정규화</a:t>
            </a:r>
            <a:r>
              <a:rPr lang="en-US" altLang="ko-KR" sz="1600" dirty="0"/>
              <a:t>(Normalization)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케라스는</a:t>
            </a:r>
            <a:r>
              <a:rPr lang="ko-KR" altLang="en-US" sz="1600" dirty="0"/>
              <a:t> 데이터가 </a:t>
            </a:r>
            <a:r>
              <a:rPr lang="en-US" altLang="ko-KR" sz="1600" dirty="0"/>
              <a:t>0</a:t>
            </a:r>
            <a:r>
              <a:rPr lang="ko-KR" altLang="en-US" sz="1600" dirty="0"/>
              <a:t>에서 </a:t>
            </a:r>
            <a:r>
              <a:rPr lang="en-US" altLang="ko-KR" sz="1600" dirty="0"/>
              <a:t>1 </a:t>
            </a:r>
            <a:r>
              <a:rPr lang="ko-KR" altLang="en-US" sz="1600" dirty="0"/>
              <a:t>사이의 값일 때 최적의 성능을 보임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0~255 </a:t>
            </a:r>
            <a:r>
              <a:rPr lang="ko-KR" altLang="en-US" sz="1600" dirty="0"/>
              <a:t>사이의 값으로 이루어진 값을 </a:t>
            </a:r>
            <a:r>
              <a:rPr lang="en-US" altLang="ko-KR" sz="1600" dirty="0"/>
              <a:t>0~1 </a:t>
            </a:r>
            <a:r>
              <a:rPr lang="ko-KR" altLang="en-US" sz="1600" dirty="0"/>
              <a:t>사이의 값으로 바꿔야 함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569000" y="2708920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 = X_train.astype('float64')</a:t>
            </a:r>
          </a:p>
          <a:p>
            <a:r>
              <a:rPr lang="fr-FR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 = X_train / 255</a:t>
            </a:r>
          </a:p>
          <a:p>
            <a:endParaRPr lang="fr-FR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X_test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X_test.astype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('float64') / 255</a:t>
            </a:r>
          </a:p>
          <a:p>
            <a:endParaRPr lang="fr-FR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4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데이터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2520" y="1228110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데이터 전처리</a:t>
            </a:r>
            <a:r>
              <a:rPr lang="en-US" altLang="ko-KR" sz="1600" dirty="0"/>
              <a:t>: </a:t>
            </a:r>
            <a:r>
              <a:rPr lang="ko-KR" altLang="en-US" sz="1600" dirty="0"/>
              <a:t>원 </a:t>
            </a:r>
            <a:r>
              <a:rPr lang="ko-KR" altLang="en-US" sz="1600" dirty="0" err="1"/>
              <a:t>핫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인코딩</a:t>
            </a:r>
            <a:r>
              <a:rPr lang="en-US" altLang="ko-KR" sz="1600" dirty="0"/>
              <a:t>(One-hot encoding)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0~9</a:t>
            </a:r>
            <a:r>
              <a:rPr lang="ko-KR" altLang="en-US" sz="1600" dirty="0"/>
              <a:t>까지의 정수형 값을 갖는 현재 형태에서 </a:t>
            </a:r>
            <a:r>
              <a:rPr lang="en-US" altLang="ko-KR" sz="1600" dirty="0"/>
              <a:t>0 </a:t>
            </a:r>
            <a:r>
              <a:rPr lang="ko-KR" altLang="en-US" sz="1600" dirty="0"/>
              <a:t>또는 </a:t>
            </a:r>
            <a:r>
              <a:rPr lang="en-US" altLang="ko-KR" sz="1600" dirty="0"/>
              <a:t>1</a:t>
            </a:r>
            <a:r>
              <a:rPr lang="ko-KR" altLang="en-US" sz="1600" dirty="0"/>
              <a:t>로만 이루어진 벡터로 </a:t>
            </a:r>
            <a:br>
              <a:rPr lang="ko-KR" altLang="en-US" sz="1600" dirty="0"/>
            </a:br>
            <a:r>
              <a:rPr lang="ko-KR" altLang="en-US" sz="1600" dirty="0"/>
              <a:t>값을 수정해야 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예를 들어 </a:t>
            </a:r>
            <a:r>
              <a:rPr lang="en-US" altLang="ko-KR" sz="1600" dirty="0"/>
              <a:t>class</a:t>
            </a:r>
            <a:r>
              <a:rPr lang="ko-KR" altLang="en-US" sz="1600" dirty="0"/>
              <a:t>가 ‘</a:t>
            </a:r>
            <a:r>
              <a:rPr lang="en-US" altLang="ko-KR" sz="1600" dirty="0"/>
              <a:t>3’</a:t>
            </a:r>
            <a:r>
              <a:rPr lang="ko-KR" altLang="en-US" sz="1600" dirty="0"/>
              <a:t>이라면</a:t>
            </a:r>
            <a:r>
              <a:rPr lang="en-US" altLang="ko-KR" sz="1600" dirty="0"/>
              <a:t>, [3]</a:t>
            </a:r>
            <a:r>
              <a:rPr lang="ko-KR" altLang="en-US" sz="1600" dirty="0"/>
              <a:t>을 </a:t>
            </a:r>
            <a:r>
              <a:rPr lang="en-US" altLang="ko-KR" sz="1600" dirty="0"/>
              <a:t>[0,0,0,1,0,0,0,0,0,0]</a:t>
            </a:r>
            <a:r>
              <a:rPr lang="ko-KR" altLang="en-US" sz="1600" dirty="0"/>
              <a:t>로 바꿔 주어야 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69000" y="2988241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Y_train = tf.keras.utils.to_categorical(Y_class_train, 10)</a:t>
            </a:r>
          </a:p>
          <a:p>
            <a:r>
              <a:rPr lang="fr-FR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Y_test = tf.keras.utils.to_categorical(Y_class_test, 10)</a:t>
            </a:r>
          </a:p>
        </p:txBody>
      </p:sp>
    </p:spTree>
    <p:extLst>
      <p:ext uri="{BB962C8B-B14F-4D97-AF65-F5344CB8AC3E}">
        <p14:creationId xmlns:p14="http://schemas.microsoft.com/office/powerpoint/2010/main" val="324426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49DB445C-4329-4AA7-BCEF-971B825554EE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56" y="136110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DNN</a:t>
            </a:r>
            <a:r>
              <a:rPr lang="ko-KR" altLang="en-US" dirty="0"/>
              <a:t>과 </a:t>
            </a:r>
            <a:r>
              <a:rPr lang="en-US" altLang="ko-KR" dirty="0"/>
              <a:t>CNN</a:t>
            </a:r>
            <a:r>
              <a:rPr lang="ko-KR" altLang="en-US" dirty="0"/>
              <a:t>의 차이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945" y="620688"/>
            <a:ext cx="952259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■ </a:t>
            </a:r>
            <a:r>
              <a:rPr lang="en-US" altLang="ko-KR" b="1" dirty="0"/>
              <a:t>MNIST </a:t>
            </a:r>
            <a:r>
              <a:rPr lang="ko-KR" altLang="en-US" b="1" dirty="0" err="1"/>
              <a:t>손글씨</a:t>
            </a:r>
            <a:r>
              <a:rPr lang="ko-KR" altLang="en-US" b="1" dirty="0"/>
              <a:t> 인식을 </a:t>
            </a:r>
            <a:r>
              <a:rPr lang="en-US" altLang="ko-KR" b="1" dirty="0"/>
              <a:t>DNN</a:t>
            </a:r>
            <a:r>
              <a:rPr lang="ko-KR" altLang="en-US" b="1" dirty="0"/>
              <a:t>으로 해결</a:t>
            </a:r>
          </a:p>
        </p:txBody>
      </p:sp>
      <p:sp>
        <p:nvSpPr>
          <p:cNvPr id="4" name="AutoShape 2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ë´ë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2520" y="1228110"/>
            <a:ext cx="8568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1</a:t>
            </a:r>
            <a:r>
              <a:rPr lang="ko-KR" altLang="en-US" sz="1600" dirty="0"/>
              <a:t>차원 배열로 전환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가로 </a:t>
            </a:r>
            <a:r>
              <a:rPr lang="en-US" altLang="ko-KR" sz="1600" dirty="0"/>
              <a:t>28, </a:t>
            </a:r>
            <a:r>
              <a:rPr lang="ko-KR" altLang="en-US" sz="1600" dirty="0"/>
              <a:t>세로 </a:t>
            </a:r>
            <a:r>
              <a:rPr lang="en-US" altLang="ko-KR" sz="1600" dirty="0"/>
              <a:t>28</a:t>
            </a:r>
            <a:r>
              <a:rPr lang="ko-KR" altLang="en-US" sz="1600" dirty="0"/>
              <a:t>의 </a:t>
            </a:r>
            <a:r>
              <a:rPr lang="en-US" altLang="ko-KR" sz="1600" dirty="0"/>
              <a:t>2</a:t>
            </a:r>
            <a:r>
              <a:rPr lang="ko-KR" altLang="en-US" sz="1600" dirty="0"/>
              <a:t>차원 배열을 </a:t>
            </a:r>
            <a:r>
              <a:rPr lang="en-US" altLang="ko-KR" sz="1600" dirty="0"/>
              <a:t>784</a:t>
            </a:r>
            <a:r>
              <a:rPr lang="ko-KR" altLang="en-US" sz="1600" dirty="0"/>
              <a:t>개의 </a:t>
            </a:r>
            <a:r>
              <a:rPr lang="en-US" altLang="ko-KR" sz="1600" dirty="0"/>
              <a:t>1</a:t>
            </a:r>
            <a:r>
              <a:rPr lang="ko-KR" altLang="en-US" sz="1600" dirty="0"/>
              <a:t>차원 배열로 바꿔 주어야 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1</a:t>
            </a:r>
            <a:r>
              <a:rPr lang="ko-KR" altLang="en-US" sz="1600" dirty="0"/>
              <a:t>차원 배열로 전환하고 정규화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9000" y="2147372"/>
            <a:ext cx="510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X_train.reshape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[0], 784)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8624" y="3645024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= 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X_train.reshape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X_train.shape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[0], 784).</a:t>
            </a:r>
            <a:r>
              <a:rPr lang="en-US" altLang="ko-KR" sz="1600" dirty="0" err="1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astype</a:t>
            </a:r>
            <a:r>
              <a:rPr lang="en-US" altLang="ko-KR" sz="1600" dirty="0">
                <a:solidFill>
                  <a:srgbClr val="1D2BAD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('float64') / 255</a:t>
            </a:r>
          </a:p>
          <a:p>
            <a:endParaRPr lang="en-US" altLang="ko-KR" sz="1600" dirty="0">
              <a:solidFill>
                <a:srgbClr val="1D2BAD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12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7445</TotalTime>
  <Words>2181</Words>
  <Application>Microsoft Office PowerPoint</Application>
  <PresentationFormat>A4 용지(210x297mm)</PresentationFormat>
  <Paragraphs>421</Paragraphs>
  <Slides>51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713-02</dc:creator>
  <cp:lastModifiedBy>ckkim</cp:lastModifiedBy>
  <cp:revision>373</cp:revision>
  <dcterms:created xsi:type="dcterms:W3CDTF">2018-09-14T06:04:22Z</dcterms:created>
  <dcterms:modified xsi:type="dcterms:W3CDTF">2022-01-09T11:17:14Z</dcterms:modified>
</cp:coreProperties>
</file>